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6" r:id="rId3"/>
    <p:sldId id="267" r:id="rId4"/>
    <p:sldId id="269" r:id="rId5"/>
    <p:sldId id="270" r:id="rId6"/>
    <p:sldId id="279" r:id="rId7"/>
    <p:sldId id="282" r:id="rId8"/>
    <p:sldId id="271" r:id="rId9"/>
    <p:sldId id="274" r:id="rId10"/>
    <p:sldId id="275" r:id="rId11"/>
    <p:sldId id="286" r:id="rId12"/>
    <p:sldId id="284" r:id="rId13"/>
    <p:sldId id="287" r:id="rId14"/>
    <p:sldId id="273" r:id="rId15"/>
    <p:sldId id="285" r:id="rId16"/>
    <p:sldId id="272" r:id="rId17"/>
  </p:sldIdLst>
  <p:sldSz cx="9144000" cy="6858000" type="screen4x3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630"/>
    <a:srgbClr val="0D172D"/>
    <a:srgbClr val="010825"/>
    <a:srgbClr val="12194A"/>
    <a:srgbClr val="131939"/>
    <a:srgbClr val="0A0F30"/>
    <a:srgbClr val="111953"/>
    <a:srgbClr val="636362"/>
    <a:srgbClr val="A9EDD6"/>
    <a:srgbClr val="38A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54" autoAdjust="0"/>
    <p:restoredTop sz="94660"/>
  </p:normalViewPr>
  <p:slideViewPr>
    <p:cSldViewPr>
      <p:cViewPr varScale="1">
        <p:scale>
          <a:sx n="109" d="100"/>
          <a:sy n="109" d="100"/>
        </p:scale>
        <p:origin x="24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2A798-BE73-4A20-9A33-E594EE8444C7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D520F-9F49-422D-8B95-0D360B41CBD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694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5E84F-0DA3-41F4-B74C-347AD81AD0FE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5C91E-4726-4BB3-907B-62058BC4CD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271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4247964" y="1268760"/>
            <a:ext cx="4860032" cy="1512168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860032" y="1795044"/>
            <a:ext cx="3960440" cy="707886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pPr algn="r"/>
            <a:r>
              <a:rPr lang="ko-KR" altLang="en-US" sz="4000" b="1" spc="-300" dirty="0" smtClean="0">
                <a:solidFill>
                  <a:schemeClr val="bg1"/>
                </a:solidFill>
                <a:latin typeface="+mj-ea"/>
                <a:ea typeface="+mj-ea"/>
              </a:rPr>
              <a:t>전시기획서</a:t>
            </a:r>
            <a:endParaRPr lang="ko-KR" altLang="en-US" sz="4000" b="1" spc="-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1372706"/>
            <a:ext cx="388843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spc="-100" dirty="0" smtClean="0">
                <a:solidFill>
                  <a:schemeClr val="bg1"/>
                </a:solidFill>
                <a:latin typeface="+mj-ea"/>
                <a:ea typeface="+mj-ea"/>
              </a:rPr>
              <a:t>2023 </a:t>
            </a:r>
            <a:r>
              <a:rPr lang="ko-KR" altLang="en-US" sz="2000" b="1" spc="-100" dirty="0" err="1" smtClean="0">
                <a:solidFill>
                  <a:schemeClr val="bg1"/>
                </a:solidFill>
                <a:latin typeface="+mj-ea"/>
                <a:ea typeface="+mj-ea"/>
              </a:rPr>
              <a:t>산지천갤러리</a:t>
            </a:r>
            <a:r>
              <a:rPr lang="ko-KR" altLang="en-US" sz="2000" b="1" spc="-100" dirty="0" smtClean="0">
                <a:solidFill>
                  <a:schemeClr val="bg1"/>
                </a:solidFill>
                <a:latin typeface="+mj-ea"/>
                <a:ea typeface="+mj-ea"/>
              </a:rPr>
              <a:t> 우수기획 지원</a:t>
            </a:r>
            <a:endParaRPr lang="ko-KR" altLang="en-US" sz="2000" b="1" spc="-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3501008"/>
            <a:ext cx="4932040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 </a:t>
            </a:r>
            <a:r>
              <a:rPr lang="ko-KR" altLang="en-US" sz="2000" dirty="0" smtClean="0">
                <a:solidFill>
                  <a:srgbClr val="0D172D"/>
                </a:solidFill>
                <a:latin typeface="+mn-ea"/>
              </a:rPr>
              <a:t>전 시 명 </a:t>
            </a:r>
            <a:r>
              <a:rPr lang="en-US" altLang="ko-KR" sz="2000" dirty="0" smtClean="0">
                <a:solidFill>
                  <a:srgbClr val="0D172D"/>
                </a:solidFill>
                <a:latin typeface="+mn-ea"/>
              </a:rPr>
              <a:t>: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11960" y="4221088"/>
            <a:ext cx="4932040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 </a:t>
            </a:r>
            <a:r>
              <a:rPr lang="ko-KR" altLang="en-US" sz="2000" dirty="0" smtClean="0">
                <a:solidFill>
                  <a:srgbClr val="0D172D"/>
                </a:solidFill>
                <a:latin typeface="+mn-ea"/>
              </a:rPr>
              <a:t>제 출 일 </a:t>
            </a:r>
            <a:r>
              <a:rPr lang="en-US" altLang="ko-KR" sz="2000" dirty="0" smtClean="0">
                <a:solidFill>
                  <a:srgbClr val="0D172D"/>
                </a:solidFill>
                <a:latin typeface="+mn-ea"/>
              </a:rPr>
              <a:t>: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11960" y="4970025"/>
            <a:ext cx="4932040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ko-KR" altLang="en-US" sz="2000" spc="600" dirty="0" smtClean="0">
                <a:solidFill>
                  <a:srgbClr val="0D172D"/>
                </a:solidFill>
                <a:latin typeface="+mn-ea"/>
              </a:rPr>
              <a:t> </a:t>
            </a:r>
            <a:r>
              <a:rPr lang="ko-KR" altLang="en-US" sz="2000" dirty="0" smtClean="0">
                <a:solidFill>
                  <a:srgbClr val="0D172D"/>
                </a:solidFill>
                <a:latin typeface="+mn-ea"/>
              </a:rPr>
              <a:t>기 획 자 </a:t>
            </a:r>
            <a:r>
              <a:rPr lang="en-US" altLang="ko-KR" sz="2000" dirty="0" smtClean="0">
                <a:solidFill>
                  <a:srgbClr val="0D172D"/>
                </a:solidFill>
                <a:latin typeface="+mn-ea"/>
              </a:rPr>
              <a:t>: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698331" y="282426"/>
            <a:ext cx="3837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spc="-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2 0 2 </a:t>
            </a:r>
            <a:r>
              <a:rPr lang="en-US" altLang="ko-KR" b="1" spc="-3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3</a:t>
            </a:r>
            <a:r>
              <a:rPr lang="en-US" altLang="ko-KR" b="1" spc="-30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</a:t>
            </a:r>
            <a:r>
              <a:rPr lang="en-US" altLang="ko-KR" b="1" spc="-30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</a:t>
            </a:r>
            <a:r>
              <a:rPr lang="ko-KR" altLang="en-US" b="1" spc="-30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제주 </a:t>
            </a:r>
            <a:r>
              <a:rPr lang="ko-KR" altLang="en-US" b="1" spc="-3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원도심 예술공간 </a:t>
            </a:r>
            <a:r>
              <a:rPr lang="ko-KR" altLang="en-US" b="1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지원사업 공모</a:t>
            </a:r>
            <a:endParaRPr lang="en-US" altLang="ko-KR" b="1" spc="-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6096719"/>
            <a:ext cx="1495425" cy="428625"/>
          </a:xfrm>
          <a:prstGeom prst="rect">
            <a:avLst/>
          </a:prstGeom>
        </p:spPr>
      </p:pic>
      <p:pic>
        <p:nvPicPr>
          <p:cNvPr id="1031" name="_x106606272" descr="EMB00005ffc485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7"/>
          <a:stretch/>
        </p:blipFill>
        <p:spPr bwMode="auto">
          <a:xfrm>
            <a:off x="3131840" y="6101424"/>
            <a:ext cx="3888432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5.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작품설치계획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직사각형 206"/>
          <p:cNvSpPr/>
          <p:nvPr/>
        </p:nvSpPr>
        <p:spPr>
          <a:xfrm>
            <a:off x="7909580" y="522517"/>
            <a:ext cx="843031" cy="4843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b="1" dirty="0" smtClean="0">
                <a:latin typeface="HY견고딕" pitchFamily="18" charset="-127"/>
                <a:ea typeface="HY견고딕" pitchFamily="18" charset="-127"/>
              </a:rPr>
              <a:t>3F</a:t>
            </a:r>
            <a:endParaRPr lang="ko-KR" altLang="en-US" sz="1800" b="1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0" name="_x259687984" descr="EMB00004d641bb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9" y="1124744"/>
            <a:ext cx="3438268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414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5.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작품설치계획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직사각형 206"/>
          <p:cNvSpPr/>
          <p:nvPr/>
        </p:nvSpPr>
        <p:spPr>
          <a:xfrm>
            <a:off x="7909580" y="522517"/>
            <a:ext cx="843031" cy="4843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b="1" dirty="0" smtClean="0">
                <a:latin typeface="HY견고딕" pitchFamily="18" charset="-127"/>
                <a:ea typeface="HY견고딕" pitchFamily="18" charset="-127"/>
              </a:rPr>
              <a:t>4F</a:t>
            </a:r>
            <a:endParaRPr lang="ko-KR" altLang="en-US" sz="1800" b="1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" name="_x259688920" descr="EMB00004d641bb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1268760"/>
            <a:ext cx="330865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330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3387226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352953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6.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전시연계프로그램 계획 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827584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>
                <a:solidFill>
                  <a:schemeClr val="tx1"/>
                </a:solidFill>
              </a:rPr>
              <a:t>※ </a:t>
            </a:r>
            <a:r>
              <a:rPr lang="ko-KR" altLang="en-US" sz="1400" dirty="0" smtClean="0">
                <a:solidFill>
                  <a:schemeClr val="tx1"/>
                </a:solidFill>
              </a:rPr>
              <a:t>전시연계프로그램에 대한 계획 제시 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글자크기 </a:t>
            </a:r>
            <a:r>
              <a:rPr lang="en-US" altLang="ko-KR" sz="1400" dirty="0">
                <a:solidFill>
                  <a:schemeClr val="tx1"/>
                </a:solidFill>
              </a:rPr>
              <a:t>14P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  <a:p>
            <a:pPr algn="just"/>
            <a:r>
              <a:rPr lang="en-US" altLang="ko-KR" sz="1400" i="1" dirty="0">
                <a:solidFill>
                  <a:srgbClr val="C00000"/>
                </a:solidFill>
              </a:rPr>
              <a:t> </a:t>
            </a:r>
            <a:r>
              <a:rPr lang="ko-KR" altLang="en-US" sz="1000" i="1" dirty="0" err="1">
                <a:solidFill>
                  <a:srgbClr val="C00000"/>
                </a:solidFill>
              </a:rPr>
              <a:t>오픈식</a:t>
            </a:r>
            <a:r>
              <a:rPr lang="ko-KR" altLang="en-US" sz="1000" i="1" dirty="0">
                <a:solidFill>
                  <a:srgbClr val="C00000"/>
                </a:solidFill>
              </a:rPr>
              <a:t> 및 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 전시해설프로그램 </a:t>
            </a:r>
            <a:r>
              <a:rPr lang="ko-KR" altLang="en-US" sz="1000" i="1" dirty="0">
                <a:solidFill>
                  <a:srgbClr val="C00000"/>
                </a:solidFill>
              </a:rPr>
              <a:t>제외</a:t>
            </a:r>
            <a:endParaRPr lang="ko-KR" altLang="en-US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54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3387226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352953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>
                <a:solidFill>
                  <a:schemeClr val="bg1"/>
                </a:solidFill>
                <a:ea typeface="+mj-ea"/>
              </a:rPr>
              <a:t>7</a:t>
            </a:r>
            <a:r>
              <a:rPr lang="en-US" altLang="ko-KR" sz="2000" b="1" spc="100" dirty="0" smtClean="0">
                <a:solidFill>
                  <a:schemeClr val="bg1"/>
                </a:solidFill>
                <a:ea typeface="+mj-ea"/>
              </a:rPr>
              <a:t>. </a:t>
            </a:r>
            <a:r>
              <a:rPr lang="en-US" altLang="ko-KR" sz="2000" b="1" dirty="0">
                <a:solidFill>
                  <a:schemeClr val="bg1"/>
                </a:solidFill>
              </a:rPr>
              <a:t>Green </a:t>
            </a:r>
            <a:r>
              <a:rPr lang="ko-KR" altLang="en-US" sz="2000" b="1" dirty="0">
                <a:solidFill>
                  <a:schemeClr val="bg1"/>
                </a:solidFill>
              </a:rPr>
              <a:t>예술활동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계획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827584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・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ESG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가치 기반 </a:t>
            </a:r>
            <a:r>
              <a:rPr lang="ko-KR" alt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지속가능한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예술활동에 대한 계획  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(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일회용품 자제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탄소중립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재생에너지 사용 등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algn="just"/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・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전시 설치 및 철수  시 안전관리 계획 </a:t>
            </a:r>
          </a:p>
        </p:txBody>
      </p:sp>
    </p:spTree>
    <p:extLst>
      <p:ext uri="{BB962C8B-B14F-4D97-AF65-F5344CB8AC3E}">
        <p14:creationId xmlns:p14="http://schemas.microsoft.com/office/powerpoint/2010/main" val="742935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>
                <a:solidFill>
                  <a:schemeClr val="bg1"/>
                </a:solidFill>
                <a:latin typeface="+mj-ea"/>
                <a:ea typeface="+mj-ea"/>
              </a:rPr>
              <a:t>8</a:t>
            </a:r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추진일정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983334"/>
              </p:ext>
            </p:extLst>
          </p:nvPr>
        </p:nvGraphicFramePr>
        <p:xfrm>
          <a:off x="863588" y="1304761"/>
          <a:ext cx="7884876" cy="3492390"/>
        </p:xfrm>
        <a:graphic>
          <a:graphicData uri="http://schemas.openxmlformats.org/drawingml/2006/table">
            <a:tbl>
              <a:tblPr/>
              <a:tblGrid>
                <a:gridCol w="1980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9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50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일   시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   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비</a:t>
                      </a: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   </a:t>
                      </a: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고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rgbClr val="0070C0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889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>
                <a:solidFill>
                  <a:schemeClr val="bg1"/>
                </a:solidFill>
                <a:latin typeface="+mj-ea"/>
                <a:ea typeface="+mj-ea"/>
              </a:rPr>
              <a:t>9</a:t>
            </a:r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홍보계획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880141"/>
              </p:ext>
            </p:extLst>
          </p:nvPr>
        </p:nvGraphicFramePr>
        <p:xfrm>
          <a:off x="859600" y="1274505"/>
          <a:ext cx="7956884" cy="5124639"/>
        </p:xfrm>
        <a:graphic>
          <a:graphicData uri="http://schemas.openxmlformats.org/drawingml/2006/table">
            <a:tbl>
              <a:tblPr/>
              <a:tblGrid>
                <a:gridCol w="188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039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항  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   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비   고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50" b="0" kern="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altLang="ko-KR" sz="1100" b="0" kern="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altLang="ko-KR" sz="1100" b="0" kern="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050" b="0" kern="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515767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4211960" y="586531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/>
              <a:t>※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필수항목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이외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홍보계획이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있을 시 표에 추가 작성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49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solidFill>
              <a:srgbClr val="0D1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10.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예산계획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3986848" y="549062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※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지원금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20,000,000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원 내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집행예정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예산계획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작성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※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공모요강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내 지원사업 예산편성 내용 안내 참조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10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974680"/>
              </p:ext>
            </p:extLst>
          </p:nvPr>
        </p:nvGraphicFramePr>
        <p:xfrm>
          <a:off x="827584" y="1312859"/>
          <a:ext cx="7668852" cy="4996460"/>
        </p:xfrm>
        <a:graphic>
          <a:graphicData uri="http://schemas.openxmlformats.org/drawingml/2006/table">
            <a:tbl>
              <a:tblPr/>
              <a:tblGrid>
                <a:gridCol w="118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8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9646">
                <a:tc grid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항  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   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금   액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646">
                <a:tc row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err="1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행사홍보비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400" b="0" kern="1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53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직선 연결선 23"/>
          <p:cNvCxnSpPr/>
          <p:nvPr/>
        </p:nvCxnSpPr>
        <p:spPr>
          <a:xfrm>
            <a:off x="5868144" y="1240300"/>
            <a:ext cx="3275856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4283968" y="880260"/>
            <a:ext cx="1728192" cy="648071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779912" y="952268"/>
            <a:ext cx="2088232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spc="-300" dirty="0" smtClean="0">
                <a:solidFill>
                  <a:schemeClr val="bg1"/>
                </a:solidFill>
                <a:latin typeface="+mj-ea"/>
                <a:ea typeface="+mj-ea"/>
              </a:rPr>
              <a:t>I N D E X</a:t>
            </a:r>
            <a:endParaRPr lang="ko-KR" altLang="en-US" sz="2800" b="1" spc="-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3432" y="1888371"/>
            <a:ext cx="4932040" cy="47089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1.</a:t>
            </a:r>
            <a:r>
              <a:rPr lang="ko-KR" altLang="en-US" sz="2000" spc="600" dirty="0" err="1">
                <a:solidFill>
                  <a:srgbClr val="0D172D"/>
                </a:solidFill>
                <a:latin typeface="+mn-ea"/>
              </a:rPr>
              <a:t>전시개요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2.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기획의도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3.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참여자 현황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4.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작품사진 및 스케치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5.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작품설치계획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6.</a:t>
            </a:r>
            <a:r>
              <a:rPr lang="ko-KR" altLang="en-US" sz="2000" spc="600" dirty="0" smtClean="0">
                <a:solidFill>
                  <a:srgbClr val="0D172D"/>
                </a:solidFill>
                <a:latin typeface="+mn-ea"/>
              </a:rPr>
              <a:t>전시연계프로그램</a:t>
            </a:r>
            <a:endParaRPr lang="en-US" altLang="ko-KR" sz="2000" spc="600" dirty="0" smtClean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 smtClean="0">
                <a:solidFill>
                  <a:srgbClr val="0D172D"/>
                </a:solidFill>
                <a:latin typeface="+mn-ea"/>
              </a:rPr>
              <a:t>7.Green 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예술활동 계획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8</a:t>
            </a:r>
            <a:r>
              <a:rPr lang="en-US" altLang="ko-KR" sz="2000" spc="600" dirty="0" smtClean="0">
                <a:solidFill>
                  <a:srgbClr val="0D172D"/>
                </a:solidFill>
                <a:latin typeface="+mn-ea"/>
              </a:rPr>
              <a:t>.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추진일정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>
                <a:solidFill>
                  <a:srgbClr val="0D172D"/>
                </a:solidFill>
                <a:latin typeface="+mn-ea"/>
              </a:rPr>
              <a:t>9</a:t>
            </a:r>
            <a:r>
              <a:rPr lang="en-US" altLang="ko-KR" sz="2000" spc="600" dirty="0" smtClean="0">
                <a:solidFill>
                  <a:srgbClr val="0D172D"/>
                </a:solidFill>
                <a:latin typeface="+mn-ea"/>
              </a:rPr>
              <a:t>.</a:t>
            </a:r>
            <a:r>
              <a:rPr lang="ko-KR" altLang="en-US" sz="2000" spc="600" dirty="0">
                <a:solidFill>
                  <a:srgbClr val="0D172D"/>
                </a:solidFill>
                <a:latin typeface="+mn-ea"/>
              </a:rPr>
              <a:t>홍보계획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spc="600" dirty="0" smtClean="0">
                <a:solidFill>
                  <a:srgbClr val="0D172D"/>
                </a:solidFill>
                <a:latin typeface="+mn-ea"/>
              </a:rPr>
              <a:t>10.</a:t>
            </a:r>
            <a:r>
              <a:rPr lang="ko-KR" altLang="en-US" sz="2000" spc="600" dirty="0" err="1" smtClean="0">
                <a:solidFill>
                  <a:srgbClr val="0D172D"/>
                </a:solidFill>
                <a:latin typeface="+mn-ea"/>
              </a:rPr>
              <a:t>예산계획</a:t>
            </a:r>
            <a:endParaRPr lang="en-US" altLang="ko-KR" sz="2000" spc="600" dirty="0">
              <a:solidFill>
                <a:srgbClr val="0D172D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. </a:t>
            </a:r>
            <a:r>
              <a:rPr lang="ko-KR" altLang="en-US" sz="2000" b="1" spc="100" dirty="0" err="1" smtClean="0">
                <a:solidFill>
                  <a:schemeClr val="bg1"/>
                </a:solidFill>
                <a:latin typeface="+mj-ea"/>
                <a:ea typeface="+mj-ea"/>
              </a:rPr>
              <a:t>전시개요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827584" y="1268760"/>
            <a:ext cx="8136904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ko-KR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시명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참여작가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약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      </a:t>
            </a: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ko-KR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수량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약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      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※ 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예정 수량 기입</a:t>
            </a:r>
            <a:r>
              <a:rPr lang="en-US" altLang="ko-KR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맑은 고딕" pitchFamily="50" charset="-127"/>
              </a:rPr>
              <a:t>전시일정</a:t>
            </a:r>
            <a:r>
              <a:rPr lang="en-US" altLang="ko-KR" sz="1400" dirty="0" smtClean="0">
                <a:solidFill>
                  <a:schemeClr val="tx1"/>
                </a:solidFill>
                <a:ea typeface="맑은 고딕" pitchFamily="50" charset="-127"/>
              </a:rPr>
              <a:t>:  23. </a:t>
            </a:r>
            <a:r>
              <a:rPr lang="en-US" altLang="ko-KR" sz="1400" dirty="0" smtClean="0">
                <a:solidFill>
                  <a:srgbClr val="000000"/>
                </a:solidFill>
              </a:rPr>
              <a:t>5.6</a:t>
            </a:r>
            <a:r>
              <a:rPr lang="en-US" altLang="ko-KR" sz="1400" dirty="0">
                <a:solidFill>
                  <a:srgbClr val="000000"/>
                </a:solidFill>
              </a:rPr>
              <a:t>.(</a:t>
            </a:r>
            <a:r>
              <a:rPr lang="ko-KR" altLang="en-US" sz="1400" dirty="0">
                <a:solidFill>
                  <a:srgbClr val="000000"/>
                </a:solidFill>
              </a:rPr>
              <a:t>토</a:t>
            </a:r>
            <a:r>
              <a:rPr lang="en-US" altLang="ko-KR" sz="1400" dirty="0">
                <a:solidFill>
                  <a:srgbClr val="000000"/>
                </a:solidFill>
              </a:rPr>
              <a:t>)~6.30.(</a:t>
            </a:r>
            <a:r>
              <a:rPr lang="ko-KR" altLang="en-US" sz="1400" dirty="0">
                <a:solidFill>
                  <a:srgbClr val="000000"/>
                </a:solidFill>
              </a:rPr>
              <a:t>금</a:t>
            </a:r>
            <a:r>
              <a:rPr lang="en-US" altLang="ko-KR" sz="1400" dirty="0">
                <a:solidFill>
                  <a:srgbClr val="000000"/>
                </a:solidFill>
              </a:rPr>
              <a:t>)</a:t>
            </a:r>
            <a:endParaRPr lang="ko-KR" altLang="en-US" sz="1400" dirty="0"/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신청분야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: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시각예술분야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[            ]  </a:t>
            </a:r>
            <a:r>
              <a:rPr lang="en-US" altLang="ko-KR" sz="1000" i="1" dirty="0">
                <a:solidFill>
                  <a:srgbClr val="C00000"/>
                </a:solidFill>
              </a:rPr>
              <a:t>※</a:t>
            </a:r>
            <a:r>
              <a:rPr lang="ko-KR" altLang="en-US" sz="1000" i="1" dirty="0" err="1">
                <a:solidFill>
                  <a:srgbClr val="C00000"/>
                </a:solidFill>
              </a:rPr>
              <a:t>세부장르</a:t>
            </a:r>
            <a:r>
              <a:rPr lang="ko-KR" altLang="en-US" sz="1000" i="1" dirty="0">
                <a:solidFill>
                  <a:srgbClr val="C00000"/>
                </a:solidFill>
              </a:rPr>
              <a:t> 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기입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76500" y="3717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/>
            </a:r>
            <a:b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</a:b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2.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기획의도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827584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>
                <a:solidFill>
                  <a:schemeClr val="tx1"/>
                </a:solidFill>
              </a:rPr>
              <a:t>※</a:t>
            </a:r>
            <a:r>
              <a:rPr lang="en-US" altLang="ko-KR" sz="1400" dirty="0"/>
              <a:t>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이 전시를 기획하게 된 의도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글자크기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14P / 500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자 내외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사진 첨부 가능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algn="just"/>
            <a:r>
              <a:rPr lang="ko-KR" altLang="en-US" sz="1100" dirty="0">
                <a:solidFill>
                  <a:srgbClr val="C00000"/>
                </a:solidFill>
              </a:rPr>
              <a:t>    </a:t>
            </a:r>
            <a:r>
              <a:rPr lang="ko-KR" altLang="en-US" sz="1100" i="1" dirty="0">
                <a:solidFill>
                  <a:srgbClr val="C00000"/>
                </a:solidFill>
              </a:rPr>
              <a:t>키워드</a:t>
            </a:r>
            <a:r>
              <a:rPr lang="en-US" altLang="ko-KR" sz="1100" i="1" dirty="0">
                <a:solidFill>
                  <a:srgbClr val="C00000"/>
                </a:solidFill>
              </a:rPr>
              <a:t>, </a:t>
            </a:r>
            <a:r>
              <a:rPr lang="ko-KR" altLang="en-US" sz="1100" i="1" dirty="0" err="1">
                <a:solidFill>
                  <a:srgbClr val="C00000"/>
                </a:solidFill>
              </a:rPr>
              <a:t>전시주제</a:t>
            </a:r>
            <a:r>
              <a:rPr lang="en-US" altLang="ko-KR" sz="1100" i="1" dirty="0">
                <a:solidFill>
                  <a:srgbClr val="C00000"/>
                </a:solidFill>
              </a:rPr>
              <a:t>, </a:t>
            </a:r>
            <a:r>
              <a:rPr lang="ko-KR" altLang="en-US" sz="1100" i="1" dirty="0">
                <a:solidFill>
                  <a:srgbClr val="C00000"/>
                </a:solidFill>
              </a:rPr>
              <a:t>기획의도 등 상세하게 작성</a:t>
            </a:r>
            <a:endParaRPr lang="en-US" altLang="ko-KR" sz="11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92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80831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3.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참여자 현황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026957"/>
              </p:ext>
            </p:extLst>
          </p:nvPr>
        </p:nvGraphicFramePr>
        <p:xfrm>
          <a:off x="827583" y="1397000"/>
          <a:ext cx="7776865" cy="4408128"/>
        </p:xfrm>
        <a:graphic>
          <a:graphicData uri="http://schemas.openxmlformats.org/drawingml/2006/table">
            <a:tbl>
              <a:tblPr/>
              <a:tblGrid>
                <a:gridCol w="97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0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1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53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70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58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구분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성명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생년월일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연 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락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 처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891">
                <a:tc rowSpan="1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전시</a:t>
                      </a:r>
                      <a:endParaRPr lang="en-US" altLang="ko-KR" sz="1400" b="1" kern="0" spc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기획자</a:t>
                      </a:r>
                      <a:endParaRPr 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1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기 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학력 및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주요경력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역 할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8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70C0"/>
                          </a:solidFill>
                          <a:latin typeface="+mj-lt"/>
                          <a:ea typeface="맑은 고딕"/>
                        </a:rPr>
                        <a:t>※ </a:t>
                      </a:r>
                      <a:r>
                        <a:rPr lang="ko-KR" altLang="en-US" sz="1100" kern="0" spc="0" dirty="0">
                          <a:solidFill>
                            <a:srgbClr val="0070C0"/>
                          </a:solidFill>
                          <a:latin typeface="+mj-lt"/>
                          <a:ea typeface="맑은 고딕"/>
                        </a:rPr>
                        <a:t>실행연도</a:t>
                      </a:r>
                      <a:r>
                        <a:rPr lang="en-US" altLang="ko-KR" sz="1100" kern="0" spc="0" dirty="0">
                          <a:solidFill>
                            <a:srgbClr val="0070C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70C0"/>
                          </a:solidFill>
                          <a:latin typeface="+mj-lt"/>
                          <a:ea typeface="맑은 고딕"/>
                        </a:rPr>
                        <a:t>소속</a:t>
                      </a:r>
                      <a:r>
                        <a:rPr lang="en-US" altLang="ko-KR" sz="1100" kern="0" spc="0" dirty="0">
                          <a:solidFill>
                            <a:srgbClr val="0070C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sz="1100" kern="0" spc="0" dirty="0" err="1">
                          <a:solidFill>
                            <a:srgbClr val="0070C0"/>
                          </a:solidFill>
                          <a:latin typeface="+mj-lt"/>
                          <a:ea typeface="맑은 고딕"/>
                        </a:rPr>
                        <a:t>프로그램명</a:t>
                      </a:r>
                      <a:r>
                        <a:rPr lang="ko-KR" altLang="en-US" sz="1100" kern="0" spc="0" dirty="0">
                          <a:solidFill>
                            <a:srgbClr val="0070C0"/>
                          </a:solidFill>
                          <a:latin typeface="+mj-lt"/>
                          <a:ea typeface="맑은 고딕"/>
                        </a:rPr>
                        <a:t> 등 구체적 기재</a:t>
                      </a:r>
                      <a:endParaRPr lang="ko-KR" altLang="en-US" sz="1100" kern="0" spc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rgbClr val="0070C0"/>
                          </a:solidFill>
                          <a:latin typeface="+mj-lt"/>
                        </a:rPr>
                        <a:t>ex: </a:t>
                      </a:r>
                      <a:r>
                        <a:rPr lang="ko-KR" altLang="en-US" sz="1100" kern="0" spc="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큐레이터</a:t>
                      </a:r>
                      <a:r>
                        <a:rPr lang="en-US" altLang="ko-KR" sz="1100" kern="0" spc="0" dirty="0" smtClean="0">
                          <a:solidFill>
                            <a:srgbClr val="0070C0"/>
                          </a:solidFill>
                          <a:latin typeface="+mj-lt"/>
                        </a:rPr>
                        <a:t>,</a:t>
                      </a:r>
                      <a:r>
                        <a:rPr lang="en-US" altLang="ko-KR" sz="1100" kern="0" spc="0" baseline="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ko-KR" altLang="en-US" sz="1100" kern="0" spc="0" dirty="0" smtClean="0">
                          <a:solidFill>
                            <a:srgbClr val="0070C0"/>
                          </a:solidFill>
                          <a:latin typeface="+mj-lt"/>
                        </a:rPr>
                        <a:t>코디네이터</a:t>
                      </a:r>
                      <a:endParaRPr lang="ko-KR" altLang="en-US" sz="1100" kern="0" spc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7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1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55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8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48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특기사항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876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4205096" y="503094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/>
              <a:t>※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신청자 본인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기획자</a:t>
            </a:r>
            <a:r>
              <a:rPr lang="en-US" altLang="ko-KR" sz="1400" dirty="0" smtClean="0"/>
              <a:t>)</a:t>
            </a:r>
            <a:r>
              <a:rPr lang="ko-KR" altLang="en-US" sz="1400" dirty="0" smtClean="0"/>
              <a:t>에 대한 내용 작성 </a:t>
            </a: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478789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3.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참여자 현황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815082"/>
              </p:ext>
            </p:extLst>
          </p:nvPr>
        </p:nvGraphicFramePr>
        <p:xfrm>
          <a:off x="843632" y="1287902"/>
          <a:ext cx="7704858" cy="5428714"/>
        </p:xfrm>
        <a:graphic>
          <a:graphicData uri="http://schemas.openxmlformats.org/drawingml/2006/table">
            <a:tbl>
              <a:tblPr/>
              <a:tblGrid>
                <a:gridCol w="1008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1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965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구분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성명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생년월일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연 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락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 처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참여확정여부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371">
                <a:tc rowSpan="10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참여</a:t>
                      </a:r>
                      <a:endParaRPr lang="en-US" altLang="ko-KR" sz="1400" b="1" kern="0" spc="0" dirty="0" smtClean="0">
                        <a:solidFill>
                          <a:srgbClr val="000000"/>
                        </a:solidFill>
                        <a:latin typeface="+mj-lt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작가</a:t>
                      </a: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1</a:t>
                      </a:r>
                      <a:endParaRPr 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100" i="0" kern="0" spc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i="1" kern="0" spc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i="1" kern="0" spc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확정</a:t>
                      </a:r>
                      <a:r>
                        <a:rPr lang="en-US" altLang="ko-KR" sz="1100" i="1" kern="0" spc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i="1" kern="0" spc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예정</a:t>
                      </a:r>
                      <a:r>
                        <a:rPr lang="en-US" altLang="ko-KR" sz="1100" i="1" kern="0" spc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i="1" kern="0" spc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기 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학력 및 주요경력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19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선정사유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19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err="1" smtClean="0">
                          <a:solidFill>
                            <a:srgbClr val="000000"/>
                          </a:solidFill>
                          <a:latin typeface="+mj-lt"/>
                        </a:rPr>
                        <a:t>등록거주지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 ※</a:t>
                      </a:r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제주시</a:t>
                      </a:r>
                      <a:r>
                        <a:rPr lang="en-US" altLang="ko-KR" sz="1100" i="1" dirty="0" smtClean="0">
                          <a:solidFill>
                            <a:srgbClr val="C00000"/>
                          </a:solidFill>
                        </a:rPr>
                        <a:t>,</a:t>
                      </a:r>
                      <a:r>
                        <a:rPr lang="en-US" altLang="ko-KR" sz="1100" i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baseline="0" dirty="0" smtClean="0">
                          <a:solidFill>
                            <a:srgbClr val="C00000"/>
                          </a:solidFill>
                        </a:rPr>
                        <a:t>서울특별시 등</a:t>
                      </a:r>
                      <a:endParaRPr lang="en-US" altLang="ko-KR" sz="1100" dirty="0" smtClean="0"/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58437"/>
                  </a:ext>
                </a:extLst>
              </a:tr>
              <a:tr h="1080120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작품정보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en-US" altLang="ko-KR" sz="1100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※</a:t>
                      </a:r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작품의 주제</a:t>
                      </a:r>
                      <a:r>
                        <a:rPr lang="en-US" altLang="ko-KR" sz="1100" i="1" dirty="0" smtClean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1100" i="1" dirty="0" err="1" smtClean="0">
                          <a:solidFill>
                            <a:srgbClr val="C00000"/>
                          </a:solidFill>
                        </a:rPr>
                        <a:t>소재</a:t>
                      </a:r>
                      <a:r>
                        <a:rPr lang="ko-KR" altLang="en-US" sz="1100" i="1" baseline="0" dirty="0" err="1" smtClean="0">
                          <a:solidFill>
                            <a:srgbClr val="C00000"/>
                          </a:solidFill>
                        </a:rPr>
                        <a:t>정보</a:t>
                      </a:r>
                      <a:r>
                        <a:rPr lang="ko-KR" altLang="en-US" sz="1100" i="1" baseline="0" dirty="0" smtClean="0">
                          <a:solidFill>
                            <a:srgbClr val="C00000"/>
                          </a:solidFill>
                        </a:rPr>
                        <a:t> 및 기법 등 작품에 대한 정보</a:t>
                      </a:r>
                      <a:endParaRPr lang="ko-KR" altLang="en-US" sz="1100" i="1" dirty="0">
                        <a:solidFill>
                          <a:srgbClr val="C00000"/>
                        </a:solidFill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205096" y="503094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 smtClean="0"/>
              <a:t>※ </a:t>
            </a:r>
            <a:r>
              <a:rPr lang="ko-KR" altLang="en-US" sz="1400" dirty="0" smtClean="0"/>
              <a:t>예정 중인 참여자 수에 맞게 페이지 추가 작성</a:t>
            </a:r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2974189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324036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3384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작품</a:t>
            </a:r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사진 및 스케치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827584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 smtClean="0">
                <a:solidFill>
                  <a:schemeClr val="tx1"/>
                </a:solidFill>
              </a:rPr>
              <a:t>※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참여작가의</a:t>
            </a:r>
            <a:r>
              <a:rPr lang="ko-KR" altLang="en-US" sz="1400" dirty="0" smtClean="0">
                <a:solidFill>
                  <a:schemeClr val="tx1"/>
                </a:solidFill>
              </a:rPr>
              <a:t> 전시예정 작품 및 스케치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54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5.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작품설치계획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827584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>
                <a:solidFill>
                  <a:schemeClr val="tx1"/>
                </a:solidFill>
              </a:rPr>
              <a:t>※ </a:t>
            </a:r>
            <a:r>
              <a:rPr lang="ko-KR" altLang="en-US" sz="1400" dirty="0" smtClean="0">
                <a:solidFill>
                  <a:schemeClr val="tx1"/>
                </a:solidFill>
              </a:rPr>
              <a:t>층별 구성에 대한 계획 제시 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글자크기 </a:t>
            </a:r>
            <a:r>
              <a:rPr lang="en-US" altLang="ko-KR" sz="1400" dirty="0">
                <a:solidFill>
                  <a:schemeClr val="tx1"/>
                </a:solidFill>
              </a:rPr>
              <a:t>14P)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algn="just"/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54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27584" y="476672"/>
            <a:ext cx="2880320" cy="504057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-11142"/>
            <a:ext cx="323528" cy="6869142"/>
          </a:xfrm>
          <a:prstGeom prst="rect">
            <a:avLst/>
          </a:prstGeom>
          <a:solidFill>
            <a:srgbClr val="3C3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534166"/>
            <a:ext cx="295232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5. </a:t>
            </a:r>
            <a:r>
              <a:rPr lang="ko-KR" altLang="en-US" sz="2000" b="1" spc="100" dirty="0" smtClean="0">
                <a:solidFill>
                  <a:schemeClr val="bg1"/>
                </a:solidFill>
                <a:latin typeface="+mj-ea"/>
                <a:ea typeface="+mj-ea"/>
              </a:rPr>
              <a:t>작품설치계획</a:t>
            </a:r>
            <a:endParaRPr lang="ko-KR" altLang="en-US" sz="2000" b="1" spc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>
            <a:off x="251520" y="764704"/>
            <a:ext cx="648072" cy="0"/>
          </a:xfrm>
          <a:prstGeom prst="line">
            <a:avLst/>
          </a:prstGeom>
          <a:ln>
            <a:solidFill>
              <a:srgbClr val="0D1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직사각형 58"/>
          <p:cNvSpPr/>
          <p:nvPr/>
        </p:nvSpPr>
        <p:spPr>
          <a:xfrm>
            <a:off x="7909580" y="522517"/>
            <a:ext cx="843031" cy="4843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b="1" dirty="0">
                <a:latin typeface="HY견고딕" pitchFamily="18" charset="-127"/>
                <a:ea typeface="HY견고딕" pitchFamily="18" charset="-127"/>
              </a:rPr>
              <a:t>2</a:t>
            </a:r>
            <a:r>
              <a:rPr lang="en-US" altLang="ko-KR" sz="1800" b="1" dirty="0" smtClean="0">
                <a:latin typeface="HY견고딕" pitchFamily="18" charset="-127"/>
                <a:ea typeface="HY견고딕" pitchFamily="18" charset="-127"/>
              </a:rPr>
              <a:t>F</a:t>
            </a:r>
            <a:endParaRPr lang="ko-KR" altLang="en-US" sz="1800" b="1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93679536" descr="EMB00004d641bb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268760"/>
            <a:ext cx="309748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414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모듈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383</Words>
  <Application>Microsoft Office PowerPoint</Application>
  <PresentationFormat>화면 슬라이드 쇼(4:3)</PresentationFormat>
  <Paragraphs>113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HY견고딕</vt:lpstr>
      <vt:lpstr>굴림</vt:lpstr>
      <vt:lpstr>돋움체</vt:lpstr>
      <vt:lpstr>맑은 고딕</vt:lpstr>
      <vt:lpstr>바탕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정주학</dc:creator>
  <cp:lastModifiedBy>IAa</cp:lastModifiedBy>
  <cp:revision>136</cp:revision>
  <dcterms:created xsi:type="dcterms:W3CDTF">2013-12-07T14:00:08Z</dcterms:created>
  <dcterms:modified xsi:type="dcterms:W3CDTF">2022-12-28T01:39:48Z</dcterms:modified>
</cp:coreProperties>
</file>